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6" d="100"/>
          <a:sy n="106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48C7A1-FFFA-F005-DB4D-8DEC8D493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2858" y="1430448"/>
            <a:ext cx="6289142" cy="2897108"/>
          </a:xfrm>
        </p:spPr>
        <p:txBody>
          <a:bodyPr>
            <a:noAutofit/>
          </a:bodyPr>
          <a:lstStyle/>
          <a:p>
            <a:pPr algn="ctr"/>
            <a:r>
              <a:rPr lang="pl-PL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 W TRUDNOŚCIACH SZKOLNYCH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E1F8D44-81F9-4B90-551F-715ED322A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6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5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8EA212-4D7C-5552-60DA-BFA98C4AA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518" y="0"/>
            <a:ext cx="10540482" cy="6858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35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Kluczowe elementy wsparcia:</a:t>
            </a:r>
          </a:p>
          <a:p>
            <a:pPr>
              <a:buFontTx/>
              <a:buChar char="-"/>
            </a:pPr>
            <a:r>
              <a:rPr lang="pl-PL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Wczesne rozpoznanie trudności,</a:t>
            </a:r>
          </a:p>
          <a:p>
            <a:pPr>
              <a:buFontTx/>
              <a:buChar char="-"/>
            </a:pPr>
            <a:r>
              <a:rPr lang="pl-PL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między rodzicami, nauczycielami i specjalistami,</a:t>
            </a:r>
          </a:p>
          <a:p>
            <a:pPr>
              <a:buFontTx/>
              <a:buChar char="-"/>
            </a:pPr>
            <a:r>
              <a:rPr lang="pl-PL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Stosowanie odpowiednich strategii, które uwzględniają indywidualne potrzeby uczniów.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5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 wsparcia:                                                                                                              </a:t>
            </a:r>
            <a:r>
              <a:rPr lang="pl-PL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 dzieciom w rozwijaniu potencjału mimo trudności oraz budowanie ich pewności siebie w procesie nauki.</a:t>
            </a:r>
          </a:p>
        </p:txBody>
      </p:sp>
    </p:spTree>
    <p:extLst>
      <p:ext uri="{BB962C8B-B14F-4D97-AF65-F5344CB8AC3E}">
        <p14:creationId xmlns:p14="http://schemas.microsoft.com/office/powerpoint/2010/main" val="197818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93CC40-290C-4740-99AB-63B741FC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859" y="-1"/>
            <a:ext cx="10861141" cy="1774479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ROZPOZNAWANIE TRUDNOŚCI W NAUCE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20BDF6-CDB1-B68E-64BC-352741844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004" y="1774478"/>
            <a:ext cx="11005996" cy="49748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Obserwacja dziecka: </a:t>
            </a: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Pierwszym krokiem jest uważne obserwowanie zachowania dziecka i identyfikacja problemów takich jak:</a:t>
            </a:r>
          </a:p>
          <a:p>
            <a:pPr>
              <a:buFontTx/>
              <a:buChar char="-"/>
            </a:pP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Trudności z koncentracją,</a:t>
            </a:r>
          </a:p>
          <a:p>
            <a:pPr>
              <a:buFontTx/>
              <a:buChar char="-"/>
            </a:pP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Opóźnione tempo pracy,</a:t>
            </a:r>
          </a:p>
          <a:p>
            <a:pPr>
              <a:buFontTx/>
              <a:buChar char="-"/>
            </a:pP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Problemy z rozumieniem materiału,</a:t>
            </a:r>
          </a:p>
          <a:p>
            <a:pPr>
              <a:buFontTx/>
              <a:buChar char="-"/>
            </a:pP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Niskie wyniki w nauce, pomimo wysiłku.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Konsultacja z nauczycielami: </a:t>
            </a: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Nauczyciele często pierwsi zauważają sygnały trudności. Współpraca z nimi może pomóc we wczesnej identyfikacji problemów.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Diagnoza specjalistyczna: </a:t>
            </a: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niektórych przypadkach potrzebna jest diagnoza specjalistów, np. pedagogów, psychologów, logopedów czy </a:t>
            </a:r>
            <a:r>
              <a:rPr lang="pl-PL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neurologopedów</a:t>
            </a:r>
            <a:r>
              <a:rPr lang="pl-PL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Badania diagnostyczne pozwalają na wykrycie specyficznych trudności, takich jak dysleksja, dyskalkulia, ADHD czy autyzm.</a:t>
            </a:r>
          </a:p>
        </p:txBody>
      </p:sp>
    </p:spTree>
    <p:extLst>
      <p:ext uri="{BB962C8B-B14F-4D97-AF65-F5344CB8AC3E}">
        <p14:creationId xmlns:p14="http://schemas.microsoft.com/office/powerpoint/2010/main" val="131791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EE3511-1663-BE26-AC81-3A79DF59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20" y="0"/>
            <a:ext cx="10830267" cy="128089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RODZICE MOGĄ POMÓC?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924911-1389-179F-50B2-14B768EE2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294" y="1158844"/>
            <a:ext cx="6723706" cy="58213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85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Wsparcie emocjonalne</a:t>
            </a:r>
            <a:r>
              <a:rPr lang="pl-PL" sz="28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2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Ważne jest, aby dziecko czuło, że ma wsparcie i zrozumienie w rodzinie.</a:t>
            </a:r>
          </a:p>
          <a:p>
            <a:pPr>
              <a:buFontTx/>
              <a:buChar char="-"/>
            </a:pPr>
            <a:r>
              <a:rPr lang="pl-PL" sz="2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Rozmowy o trudnościach bez krytyki,</a:t>
            </a:r>
          </a:p>
          <a:p>
            <a:pPr>
              <a:buFontTx/>
              <a:buChar char="-"/>
            </a:pPr>
            <a:r>
              <a:rPr lang="pl-PL" sz="2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Zachęcanie do prób, mimo niepowodzeń.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85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Tworzenie sprzyjających warunków do nauki:</a:t>
            </a:r>
          </a:p>
          <a:p>
            <a:pPr>
              <a:buFontTx/>
              <a:buChar char="-"/>
            </a:pPr>
            <a:r>
              <a:rPr lang="pl-PL" sz="2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Ciche miejsce do nauki, bez rozpraszaczy,</a:t>
            </a:r>
          </a:p>
          <a:p>
            <a:pPr>
              <a:buFontTx/>
              <a:buChar char="-"/>
            </a:pPr>
            <a:r>
              <a:rPr lang="pl-PL" sz="28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Ustalony plan dnia, który pomoże w organizacji czasu.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D8AC6C9-39B1-A581-8758-55554015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844"/>
            <a:ext cx="5468293" cy="569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2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284CE8-B6AB-D563-73C0-550E45F91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463" y="0"/>
            <a:ext cx="10589537" cy="6858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Zaangażowanie w życie szkolne</a:t>
            </a:r>
            <a:r>
              <a:rPr lang="pl-PL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</a:t>
            </a:r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Regularny kontakt z nauczycielami, udział w zebraniach, bieżące monitorowanie wyników i postępów dziecka.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Korzystanie z pomocy specjalistów</a:t>
            </a:r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</a:t>
            </a:r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zależności od diagnozy dziecka, warto skonsultować się z terapeutami (np. psychologiem, pedagogiem) oraz uczestniczyć w zajęciach dodatkowych wspierających rozwój umiejętności dziecka.</a:t>
            </a:r>
          </a:p>
        </p:txBody>
      </p:sp>
    </p:spTree>
    <p:extLst>
      <p:ext uri="{BB962C8B-B14F-4D97-AF65-F5344CB8AC3E}">
        <p14:creationId xmlns:p14="http://schemas.microsoft.com/office/powerpoint/2010/main" val="58410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273E09-49E5-2D26-7DA6-E08512BD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59" y="0"/>
            <a:ext cx="11775541" cy="1280890"/>
          </a:xfrm>
        </p:spPr>
        <p:txBody>
          <a:bodyPr>
            <a:noAutofit/>
          </a:bodyPr>
          <a:lstStyle/>
          <a:p>
            <a:pPr algn="ctr"/>
            <a:r>
              <a:rPr lang="pl-PL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 UŁATWIAJĄCE NAUKĘ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319DF2-F233-1D97-7B35-C8801A971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426" y="1047750"/>
            <a:ext cx="5854574" cy="58102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3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Rozbijanie zadań na mniejsze części:                                             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Ułatwia to przyswajanie materiału i organizację pracy. Małe cele są mniej przytłaczające.</a:t>
            </a:r>
          </a:p>
          <a:p>
            <a:pPr>
              <a:buFont typeface="Wingdings" panose="05000000000000000000" pitchFamily="2" charset="2"/>
              <a:buChar char="q"/>
            </a:pPr>
            <a:endParaRPr lang="pl-PL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l-PL" sz="3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Techniki wizualne:                           </a:t>
            </a:r>
            <a:r>
              <a:rPr lang="pl-PL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Mapy myśli, kolorowe notatki, schematy, rysunki pomagają uczniom przetwarzać informacje w bardziej zrozumiały sposób.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AC62CF6-3920-0402-741F-8CF27293F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50"/>
            <a:ext cx="6337426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0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24E81D-5CFA-B3F0-952F-9BC5D66EA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859" y="0"/>
            <a:ext cx="10861142" cy="6858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Różnorodne formy nauki:</a:t>
            </a:r>
          </a:p>
          <a:p>
            <a:pPr marL="0" indent="0">
              <a:buNone/>
            </a:pPr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Nauka przez zabawę (gry edukacyjne),</a:t>
            </a:r>
          </a:p>
          <a:p>
            <a:pPr marL="0" indent="0">
              <a:buNone/>
            </a:pPr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Nauka w ruchu (korzystanie z aktywności fizycznej do lepszego zapamiętywania),</a:t>
            </a:r>
          </a:p>
          <a:p>
            <a:pPr marL="0" indent="0">
              <a:buNone/>
            </a:pPr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Korzystanie z materiałów multimedialnych (filmy, aplikacje edukacyjne).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Techniki pamięciowe:</a:t>
            </a:r>
          </a:p>
          <a:p>
            <a:pPr marL="0" indent="0">
              <a:buNone/>
            </a:pPr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Stosowanie mnemotechnik, takich jak skojarzenia, rymy, akronimy.</a:t>
            </a:r>
          </a:p>
        </p:txBody>
      </p:sp>
    </p:spTree>
    <p:extLst>
      <p:ext uri="{BB962C8B-B14F-4D97-AF65-F5344CB8AC3E}">
        <p14:creationId xmlns:p14="http://schemas.microsoft.com/office/powerpoint/2010/main" val="120582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12D75F-F5D1-2F0F-2B17-5B4393CCC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859" y="0"/>
            <a:ext cx="10861141" cy="128089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WSPIERANIE UCZNIÓW Z DYSLEKSJĄ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7984FD-D748-5FC3-E656-F1F724AF8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859" y="1416960"/>
            <a:ext cx="6289141" cy="54410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Dysleksja:                                                  </a:t>
            </a: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Specyficzne trudności w czytaniu i pisaniu. Osoby z dysleksją mogą mieć problem z poprawnym zapamiętywaniem sekwencji liter i fonemów.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Wsparcie dla uczniów z dysleksją:</a:t>
            </a:r>
          </a:p>
          <a:p>
            <a:pPr>
              <a:buFontTx/>
              <a:buChar char="-"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Używanie audioksiążek lub aplikacji do konwersji tekstu na mowę,</a:t>
            </a:r>
          </a:p>
          <a:p>
            <a:pPr>
              <a:buFontTx/>
              <a:buChar char="-"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Wydłużony czas na wykonanie zadań,</a:t>
            </a:r>
          </a:p>
          <a:p>
            <a:pPr>
              <a:buFontTx/>
              <a:buChar char="-"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Częste powtórki materiału,</a:t>
            </a:r>
          </a:p>
          <a:p>
            <a:pPr>
              <a:buFontTx/>
              <a:buChar char="-"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Podkreślanie sylab lub fragmentów tekstu, by ułatwić ich rozpoznawanie.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5541D90-2548-2874-AB7A-A491FAC48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960"/>
            <a:ext cx="5902859" cy="54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9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9BF34C-4B8C-4EC6-3567-D5471BC3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6" y="-153910"/>
            <a:ext cx="12019984" cy="1747319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WSPARCIE UCZNIÓW Z DYSKALKULIĄ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CF0C4E-F7E5-3719-2003-48A5319E2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42" y="1593408"/>
            <a:ext cx="6596958" cy="52645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65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Dyskalkulia:                                         </a:t>
            </a:r>
            <a:r>
              <a:rPr lang="pl-PL" sz="2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Trudności w zrozumieniu matematyki, liczb, operacji arytmetycznych.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65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 wspomagające:</a:t>
            </a:r>
          </a:p>
          <a:p>
            <a:pPr>
              <a:buFontTx/>
              <a:buChar char="-"/>
            </a:pPr>
            <a:r>
              <a:rPr lang="pl-PL" sz="2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Korzystanie z pomocy wizualnych, jak liczydła czy wykresy,</a:t>
            </a:r>
          </a:p>
          <a:p>
            <a:pPr>
              <a:buFontTx/>
              <a:buChar char="-"/>
            </a:pPr>
            <a:r>
              <a:rPr lang="pl-PL" sz="2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Stosowanie krokowych instrukcji w rozwiązywaniu zadań matematycznych,</a:t>
            </a:r>
          </a:p>
          <a:p>
            <a:pPr>
              <a:buFontTx/>
              <a:buChar char="-"/>
            </a:pPr>
            <a:r>
              <a:rPr lang="pl-PL" sz="2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Nauka przez praktykę – np. liczenie przedmiotów codziennego użytku.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35F36C3-C6B0-DADF-D317-1784AA795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408"/>
            <a:ext cx="5595042" cy="52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031B86-9464-BDBD-54C3-E8013C7D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448" y="0"/>
            <a:ext cx="10761551" cy="1905000"/>
          </a:xfrm>
        </p:spPr>
        <p:txBody>
          <a:bodyPr>
            <a:noAutofit/>
          </a:bodyPr>
          <a:lstStyle/>
          <a:p>
            <a:pPr algn="ctr"/>
            <a:r>
              <a:rPr lang="pl-PL" sz="4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WSPRACIE UCZNIÓW Z AUTYZMEM I ZESPOŁEM ASPERGERA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34BA7D-8DC8-CE08-4CA1-643739CE1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1738265"/>
            <a:ext cx="5333999" cy="511973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05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Autyzm i Asperger: </a:t>
            </a:r>
            <a:r>
              <a:rPr lang="pl-PL" sz="2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Zaburzenia </a:t>
            </a:r>
            <a:r>
              <a:rPr lang="pl-PL" sz="2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neurorozwojowe</a:t>
            </a:r>
            <a:r>
              <a:rPr lang="pl-PL" sz="2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które wpływają na komunikację, interakcje społeczne i zachowania.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5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Dostosowane strategie:</a:t>
            </a:r>
          </a:p>
          <a:p>
            <a:pPr>
              <a:buFontTx/>
              <a:buChar char="-"/>
            </a:pPr>
            <a:r>
              <a:rPr lang="pl-PL" sz="2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Tworzenie przewidywalnego planu dnia, który daje poczucie bezpieczeństwa,</a:t>
            </a:r>
          </a:p>
          <a:p>
            <a:pPr>
              <a:buFontTx/>
              <a:buChar char="-"/>
            </a:pPr>
            <a:r>
              <a:rPr lang="pl-PL" sz="2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Używanie wizualnych wskazówek, obrazów do wytłumaczenia pojęć,</a:t>
            </a:r>
          </a:p>
          <a:p>
            <a:pPr>
              <a:buFontTx/>
              <a:buChar char="-"/>
            </a:pPr>
            <a:r>
              <a:rPr lang="pl-PL" sz="2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Nacisk na rozwijanie umiejętności społecznych przez gry zespołowe i modelowanie zachowań,</a:t>
            </a:r>
          </a:p>
          <a:p>
            <a:pPr>
              <a:buFontTx/>
              <a:buChar char="-"/>
            </a:pPr>
            <a:r>
              <a:rPr lang="pl-PL" sz="2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Dostosowanie tempa nauki i metod pracy do indywidualnych potrzeb.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3480F25-41E3-215C-7725-E9D957700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265"/>
            <a:ext cx="6858000" cy="51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5811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</TotalTime>
  <Words>539</Words>
  <Application>Microsoft Office PowerPoint</Application>
  <PresentationFormat>Panoramiczny</PresentationFormat>
  <Paragraphs>53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Times New Roman</vt:lpstr>
      <vt:lpstr>Wingdings</vt:lpstr>
      <vt:lpstr>Wingdings 3</vt:lpstr>
      <vt:lpstr>Smuga</vt:lpstr>
      <vt:lpstr>POMOC W TRUDNOŚCIACH SZKOLNYCH</vt:lpstr>
      <vt:lpstr>ROZPOZNAWANIE TRUDNOŚCI W NAUCE</vt:lpstr>
      <vt:lpstr>JAK RODZICE MOGĄ POMÓC?</vt:lpstr>
      <vt:lpstr>Prezentacja programu PowerPoint</vt:lpstr>
      <vt:lpstr>STRATEGIE UŁATWIAJĄCE NAUKĘ</vt:lpstr>
      <vt:lpstr>Prezentacja programu PowerPoint</vt:lpstr>
      <vt:lpstr>WSPIERANIE UCZNIÓW Z DYSLEKSJĄ</vt:lpstr>
      <vt:lpstr>WSPARCIE UCZNIÓW Z DYSKALKULIĄ</vt:lpstr>
      <vt:lpstr>WSPRACIE UCZNIÓW Z AUTYZMEM I ZESPOŁEM ASPERGERA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l.niedziela</dc:creator>
  <cp:lastModifiedBy>l.niedziela</cp:lastModifiedBy>
  <cp:revision>14</cp:revision>
  <dcterms:created xsi:type="dcterms:W3CDTF">2024-10-11T07:03:03Z</dcterms:created>
  <dcterms:modified xsi:type="dcterms:W3CDTF">2024-10-30T21:21:21Z</dcterms:modified>
</cp:coreProperties>
</file>